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04" r:id="rId4"/>
  </p:sldMasterIdLst>
  <p:notesMasterIdLst>
    <p:notesMasterId r:id="rId41"/>
  </p:notesMasterIdLst>
  <p:handoutMasterIdLst>
    <p:handoutMasterId r:id="rId42"/>
  </p:handoutMasterIdLst>
  <p:sldIdLst>
    <p:sldId id="1302" r:id="rId5"/>
    <p:sldId id="1451" r:id="rId6"/>
    <p:sldId id="1453" r:id="rId7"/>
    <p:sldId id="1454" r:id="rId8"/>
    <p:sldId id="1452" r:id="rId9"/>
    <p:sldId id="1367" r:id="rId10"/>
    <p:sldId id="1423" r:id="rId11"/>
    <p:sldId id="1237" r:id="rId12"/>
    <p:sldId id="1342" r:id="rId13"/>
    <p:sldId id="1430" r:id="rId14"/>
    <p:sldId id="1303" r:id="rId15"/>
    <p:sldId id="1343" r:id="rId16"/>
    <p:sldId id="1431" r:id="rId17"/>
    <p:sldId id="1424" r:id="rId18"/>
    <p:sldId id="1420" r:id="rId19"/>
    <p:sldId id="1419" r:id="rId20"/>
    <p:sldId id="1432" r:id="rId21"/>
    <p:sldId id="1421" r:id="rId22"/>
    <p:sldId id="1433" r:id="rId23"/>
    <p:sldId id="1425" r:id="rId24"/>
    <p:sldId id="1434" r:id="rId25"/>
    <p:sldId id="1438" r:id="rId26"/>
    <p:sldId id="1435" r:id="rId27"/>
    <p:sldId id="1239" r:id="rId28"/>
    <p:sldId id="1437" r:id="rId29"/>
    <p:sldId id="1439" r:id="rId30"/>
    <p:sldId id="1441" r:id="rId31"/>
    <p:sldId id="1442" r:id="rId32"/>
    <p:sldId id="1448" r:id="rId33"/>
    <p:sldId id="1450" r:id="rId34"/>
    <p:sldId id="1449" r:id="rId35"/>
    <p:sldId id="1447" r:id="rId36"/>
    <p:sldId id="1444" r:id="rId37"/>
    <p:sldId id="1445" r:id="rId38"/>
    <p:sldId id="1440" r:id="rId39"/>
    <p:sldId id="1443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raits" id="{6CDA3856-2ECA-5D4E-B501-AD137C7B99C6}">
          <p14:sldIdLst>
            <p14:sldId id="1302"/>
            <p14:sldId id="1451"/>
            <p14:sldId id="1453"/>
            <p14:sldId id="1454"/>
            <p14:sldId id="1452"/>
            <p14:sldId id="1367"/>
            <p14:sldId id="1423"/>
            <p14:sldId id="1237"/>
            <p14:sldId id="1342"/>
            <p14:sldId id="1430"/>
            <p14:sldId id="1303"/>
            <p14:sldId id="1343"/>
            <p14:sldId id="1431"/>
            <p14:sldId id="1424"/>
            <p14:sldId id="1420"/>
            <p14:sldId id="1419"/>
            <p14:sldId id="1432"/>
            <p14:sldId id="1421"/>
            <p14:sldId id="1433"/>
            <p14:sldId id="1425"/>
            <p14:sldId id="1434"/>
            <p14:sldId id="1438"/>
            <p14:sldId id="1435"/>
            <p14:sldId id="1239"/>
            <p14:sldId id="1437"/>
            <p14:sldId id="1439"/>
            <p14:sldId id="1441"/>
            <p14:sldId id="1442"/>
            <p14:sldId id="1448"/>
            <p14:sldId id="1450"/>
            <p14:sldId id="1449"/>
            <p14:sldId id="1447"/>
            <p14:sldId id="1444"/>
            <p14:sldId id="1445"/>
            <p14:sldId id="1440"/>
            <p14:sldId id="144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eline C" initials="S" lastIdx="2" clrIdx="0"/>
  <p:cmAuthor id="1" name="Ng King Yong" initials="NKY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EB61"/>
    <a:srgbClr val="E4F7A4"/>
    <a:srgbClr val="E4A920"/>
    <a:srgbClr val="92CE47"/>
    <a:srgbClr val="B9FBE0"/>
    <a:srgbClr val="929292"/>
    <a:srgbClr val="2B7DC1"/>
    <a:srgbClr val="B5EA88"/>
    <a:srgbClr val="E38937"/>
    <a:srgbClr val="F3CB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18F9CE-E0BE-4F79-A82D-116E1FB064E7}" v="5" dt="2019-05-29T11:08:27.5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60" autoAdjust="0"/>
    <p:restoredTop sz="97237" autoAdjust="0"/>
  </p:normalViewPr>
  <p:slideViewPr>
    <p:cSldViewPr snapToGrid="0" snapToObjects="1">
      <p:cViewPr varScale="1">
        <p:scale>
          <a:sx n="59" d="100"/>
          <a:sy n="59" d="100"/>
        </p:scale>
        <p:origin x="1648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106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handoutMaster" Target="handoutMasters/handoutMaster1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commentAuthors" Target="commentAuthors.xml"/><Relationship Id="rId48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E4B55A-4084-5341-9F0B-C46BB58C829C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15BBC-6F7D-914F-A879-0D5AE7BF49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164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36737-9409-194E-8955-2EC36C0874C0}" type="datetimeFigureOut">
              <a:rPr lang="en-US" smtClean="0"/>
              <a:t>1/14/2020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231D08-19FF-2C4D-9FFD-0557DDD1F4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3336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C83A5-DE13-7D40-90FD-C538D8DCD52B}" type="datetime1">
              <a:rPr lang="en-SG" smtClean="0"/>
              <a:t>14/1/2020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112F6-5B6F-7C40-835E-253504C38761}" type="datetime1">
              <a:rPr lang="en-SG" smtClean="0"/>
              <a:t>14/1/2020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C7F4C-4A7A-F341-BF06-2D9FB1D0F24A}" type="datetime1">
              <a:rPr lang="en-SG" smtClean="0"/>
              <a:t>14/1/2020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A7EEC-B39E-674C-BEEB-FA65CA936630}" type="datetime1">
              <a:rPr lang="en-SG" smtClean="0"/>
              <a:t>14/1/2020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EFDD0-033A-8242-AF3E-C26190E78805}" type="datetime1">
              <a:rPr lang="en-SG" smtClean="0"/>
              <a:t>14/1/2020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8CF4-EB30-C746-8216-32F7A0F03168}" type="datetime1">
              <a:rPr lang="en-SG" smtClean="0"/>
              <a:t>14/1/2020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B3306-B90B-C240-A28F-80D07B4F84BD}" type="datetime1">
              <a:rPr lang="en-SG" smtClean="0"/>
              <a:t>14/1/2020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F8789-45D3-4F4B-A91A-40AFBA64A8AC}" type="datetime1">
              <a:rPr lang="en-SG" smtClean="0"/>
              <a:t>14/1/2020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E1DAC-3B20-FE40-9148-E332333EBB6B}" type="datetime1">
              <a:rPr lang="en-SG" smtClean="0"/>
              <a:t>14/1/2020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0C087-2CCA-2F4D-B760-8910CD8F0108}" type="datetime1">
              <a:rPr lang="en-SG" smtClean="0"/>
              <a:t>14/1/2020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18014-113F-D146-BBF1-C64DE6485E63}" type="datetime1">
              <a:rPr lang="en-SG" smtClean="0"/>
              <a:t>14/1/2020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E8E807C-5EBD-684A-8D61-CA7A78BD8C03}" type="datetime1">
              <a:rPr lang="en-SG" smtClean="0"/>
              <a:t>14/1/2020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69015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rgbClr val="FFFFFF"/>
                </a:solidFill>
              </a:defRPr>
            </a:lvl1pPr>
          </a:lstStyle>
          <a:p>
            <a:fld id="{9A45D2D2-852A-B34D-A5F9-371A12C58C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5" r:id="rId1"/>
    <p:sldLayoutId id="2147484006" r:id="rId2"/>
    <p:sldLayoutId id="2147484007" r:id="rId3"/>
    <p:sldLayoutId id="2147484008" r:id="rId4"/>
    <p:sldLayoutId id="2147484009" r:id="rId5"/>
    <p:sldLayoutId id="2147484010" r:id="rId6"/>
    <p:sldLayoutId id="2147484011" r:id="rId7"/>
    <p:sldLayoutId id="2147484012" r:id="rId8"/>
    <p:sldLayoutId id="2147484013" r:id="rId9"/>
    <p:sldLayoutId id="2147484014" r:id="rId10"/>
    <p:sldLayoutId id="2147484015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8313057" cy="1927225"/>
          </a:xfrm>
        </p:spPr>
        <p:txBody>
          <a:bodyPr>
            <a:normAutofit/>
          </a:bodyPr>
          <a:lstStyle/>
          <a:p>
            <a:r>
              <a:rPr lang="en-US" sz="3200" dirty="0"/>
              <a:t>Landing Page </a:t>
            </a:r>
            <a:br>
              <a:rPr lang="en-US" sz="3200" dirty="0"/>
            </a:br>
            <a:r>
              <a:rPr lang="en-US" sz="2600" dirty="0"/>
              <a:t>Ghana Data Protection Registration System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131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85" y="444500"/>
            <a:ext cx="9144000" cy="683819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0" y="2485572"/>
            <a:ext cx="9135815" cy="4797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1321"/>
            <a:ext cx="9144000" cy="7680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1" y="3838144"/>
            <a:ext cx="9134929" cy="109102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55" y="4837918"/>
            <a:ext cx="9026959" cy="6502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1. Launch page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185" y="1954351"/>
            <a:ext cx="8963852" cy="1062441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640424" y="444500"/>
            <a:ext cx="579334" cy="27959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6295" y="4905333"/>
            <a:ext cx="1346200" cy="419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7743" y="4992665"/>
            <a:ext cx="869043" cy="355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6800" y="4892344"/>
            <a:ext cx="1699986" cy="3556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84154" y="5039175"/>
            <a:ext cx="6082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Pending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8975" y="4905334"/>
            <a:ext cx="809626" cy="4191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3943" y="4153803"/>
            <a:ext cx="1364343" cy="330200"/>
          </a:xfrm>
          <a:prstGeom prst="rect">
            <a:avLst/>
          </a:prstGeom>
        </p:spPr>
      </p:pic>
      <p:sp>
        <p:nvSpPr>
          <p:cNvPr id="32" name="Rounded Rectangular Callout 31"/>
          <p:cNvSpPr/>
          <p:nvPr/>
        </p:nvSpPr>
        <p:spPr>
          <a:xfrm>
            <a:off x="108856" y="1301211"/>
            <a:ext cx="2086430" cy="699951"/>
          </a:xfrm>
          <a:prstGeom prst="wedgeRoundRectCallout">
            <a:avLst>
              <a:gd name="adj1" fmla="val -38331"/>
              <a:gd name="adj2" fmla="val 133486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/>
              <a:buChar char="•"/>
            </a:pPr>
            <a:r>
              <a:rPr lang="en-US" sz="1400" dirty="0"/>
              <a:t>Company name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/>
              <a:t>Unique Reference number</a:t>
            </a:r>
          </a:p>
        </p:txBody>
      </p:sp>
      <p:sp>
        <p:nvSpPr>
          <p:cNvPr id="33" name="Rounded Rectangular Callout 32"/>
          <p:cNvSpPr/>
          <p:nvPr/>
        </p:nvSpPr>
        <p:spPr>
          <a:xfrm>
            <a:off x="2329541" y="1301211"/>
            <a:ext cx="1734459" cy="665479"/>
          </a:xfrm>
          <a:prstGeom prst="wedgeRoundRectCallout">
            <a:avLst>
              <a:gd name="adj1" fmla="val -62309"/>
              <a:gd name="adj2" fmla="val 144432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1463" indent="-271463">
              <a:buFont typeface="Arial"/>
              <a:buChar char="•"/>
            </a:pPr>
            <a:r>
              <a:rPr lang="en-US" sz="1400" dirty="0"/>
              <a:t>Tax Identification Number (TIN)</a:t>
            </a:r>
          </a:p>
        </p:txBody>
      </p:sp>
      <p:sp>
        <p:nvSpPr>
          <p:cNvPr id="34" name="Rounded Rectangular Callout 33"/>
          <p:cNvSpPr/>
          <p:nvPr/>
        </p:nvSpPr>
        <p:spPr>
          <a:xfrm>
            <a:off x="4218210" y="1301211"/>
            <a:ext cx="1469572" cy="1102359"/>
          </a:xfrm>
          <a:prstGeom prst="wedgeRoundRectCallout">
            <a:avLst>
              <a:gd name="adj1" fmla="val -62925"/>
              <a:gd name="adj2" fmla="val 77239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/>
              <a:buChar char="•"/>
            </a:pPr>
            <a:r>
              <a:rPr lang="en-US" sz="1400" dirty="0"/>
              <a:t>Status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/>
              <a:t>Values: Pending, Approved, Suspended</a:t>
            </a:r>
          </a:p>
        </p:txBody>
      </p:sp>
      <p:sp>
        <p:nvSpPr>
          <p:cNvPr id="35" name="Rounded Rectangular Callout 34"/>
          <p:cNvSpPr/>
          <p:nvPr/>
        </p:nvSpPr>
        <p:spPr>
          <a:xfrm>
            <a:off x="6076044" y="1301211"/>
            <a:ext cx="1181099" cy="703216"/>
          </a:xfrm>
          <a:prstGeom prst="wedgeRoundRectCallout">
            <a:avLst>
              <a:gd name="adj1" fmla="val 3203"/>
              <a:gd name="adj2" fmla="val 12919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/>
              <a:buChar char="•"/>
            </a:pPr>
            <a:r>
              <a:rPr lang="en-US" sz="1400" dirty="0"/>
              <a:t>Date of last approval</a:t>
            </a:r>
          </a:p>
        </p:txBody>
      </p:sp>
      <p:sp>
        <p:nvSpPr>
          <p:cNvPr id="36" name="Rounded Rectangular Callout 35"/>
          <p:cNvSpPr/>
          <p:nvPr/>
        </p:nvSpPr>
        <p:spPr>
          <a:xfrm>
            <a:off x="7627257" y="1301211"/>
            <a:ext cx="1181099" cy="703216"/>
          </a:xfrm>
          <a:prstGeom prst="wedgeRoundRectCallout">
            <a:avLst>
              <a:gd name="adj1" fmla="val -43648"/>
              <a:gd name="adj2" fmla="val 1356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/>
              <a:buChar char="•"/>
            </a:pPr>
            <a:r>
              <a:rPr lang="en-US" sz="1400" dirty="0"/>
              <a:t>Date and status of Expiry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93552" y="4246819"/>
            <a:ext cx="283573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dd</a:t>
            </a:r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lee                 -                                  2019-09-16</a:t>
            </a:r>
          </a:p>
        </p:txBody>
      </p:sp>
      <p:sp>
        <p:nvSpPr>
          <p:cNvPr id="37" name="Rounded Rectangular Callout 36"/>
          <p:cNvSpPr/>
          <p:nvPr/>
        </p:nvSpPr>
        <p:spPr>
          <a:xfrm>
            <a:off x="4078300" y="5333463"/>
            <a:ext cx="2075989" cy="1378895"/>
          </a:xfrm>
          <a:prstGeom prst="wedgeRoundRectCallout">
            <a:avLst>
              <a:gd name="adj1" fmla="val -25718"/>
              <a:gd name="adj2" fmla="val -18875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/>
              <a:buChar char="•"/>
            </a:pPr>
            <a:r>
              <a:rPr lang="en-US" sz="1400" dirty="0"/>
              <a:t>For Suspended records, </a:t>
            </a:r>
            <a:r>
              <a:rPr lang="en-US" sz="1400" dirty="0" err="1"/>
              <a:t>mouseover</a:t>
            </a:r>
            <a:r>
              <a:rPr lang="en-US" sz="1400" dirty="0"/>
              <a:t> to view the reason for the suspension.</a:t>
            </a:r>
          </a:p>
        </p:txBody>
      </p:sp>
      <p:sp>
        <p:nvSpPr>
          <p:cNvPr id="25" name="Rounded Rectangular Callout 24"/>
          <p:cNvSpPr/>
          <p:nvPr/>
        </p:nvSpPr>
        <p:spPr>
          <a:xfrm>
            <a:off x="6230258" y="5324892"/>
            <a:ext cx="2277359" cy="1378895"/>
          </a:xfrm>
          <a:prstGeom prst="wedgeRoundRectCallout">
            <a:avLst>
              <a:gd name="adj1" fmla="val -62937"/>
              <a:gd name="adj2" fmla="val -223782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buFont typeface="Arial"/>
              <a:buChar char="•"/>
            </a:pPr>
            <a:r>
              <a:rPr lang="en-US" sz="1400" dirty="0"/>
              <a:t>Date of incorporation, if any, pulled from the Ghana Revenue Authority (GRA) API</a:t>
            </a:r>
          </a:p>
        </p:txBody>
      </p:sp>
    </p:spTree>
    <p:extLst>
      <p:ext uri="{BB962C8B-B14F-4D97-AF65-F5344CB8AC3E}">
        <p14:creationId xmlns:p14="http://schemas.microsoft.com/office/powerpoint/2010/main" val="380226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11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5543119"/>
              </p:ext>
            </p:extLst>
          </p:nvPr>
        </p:nvGraphicFramePr>
        <p:xfrm>
          <a:off x="133609" y="452369"/>
          <a:ext cx="8830243" cy="58572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72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212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36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Trigger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Draft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kern="1200" dirty="0">
                          <a:effectLst/>
                        </a:rPr>
                        <a:t>A new registration or renewal record has been created by the entity</a:t>
                      </a:r>
                      <a:endParaRPr lang="en-SG" sz="14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Can be</a:t>
                      </a:r>
                      <a:r>
                        <a:rPr lang="en-US" sz="1400" baseline="0" dirty="0"/>
                        <a:t> saved by the user before submission, and returned to at a later date for further updates. The Regulator will not see the records that are in ‘Draft’ status.</a:t>
                      </a:r>
                    </a:p>
                    <a:p>
                      <a:endParaRPr lang="en-US" sz="14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Pending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kern="1200" dirty="0">
                          <a:effectLst/>
                        </a:rPr>
                        <a:t>Online Payment has been made or Offline Payment invoice</a:t>
                      </a:r>
                      <a:r>
                        <a:rPr lang="en-SG" sz="1400" kern="1200" baseline="0" dirty="0">
                          <a:effectLst/>
                        </a:rPr>
                        <a:t> was generated</a:t>
                      </a:r>
                      <a:r>
                        <a:rPr lang="en-SG" sz="1400" kern="1200" dirty="0">
                          <a:effectLst/>
                        </a:rPr>
                        <a:t>, and the record is</a:t>
                      </a:r>
                      <a:r>
                        <a:rPr lang="en-SG" sz="1400" kern="1200" baseline="0" dirty="0">
                          <a:effectLst/>
                        </a:rPr>
                        <a:t> pending for: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SG" sz="1400" kern="1200" dirty="0">
                          <a:effectLst/>
                        </a:rPr>
                        <a:t>Approval</a:t>
                      </a:r>
                      <a:r>
                        <a:rPr lang="en-SG" sz="1400" dirty="0">
                          <a:effectLst/>
                        </a:rPr>
                        <a:t> by the Regulator; or</a:t>
                      </a:r>
                      <a:r>
                        <a:rPr lang="en-SG" sz="1400" baseline="0" dirty="0">
                          <a:effectLst/>
                        </a:rPr>
                        <a:t> 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SG" sz="1400" baseline="0" dirty="0">
                          <a:effectLst/>
                        </a:rPr>
                        <a:t>Entry of a missing TIN by the entity; or  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SG" sz="1400" baseline="0" dirty="0">
                          <a:effectLst/>
                        </a:rPr>
                        <a:t>Payment of an offline invoice by the entity</a:t>
                      </a:r>
                      <a:endParaRPr lang="en-SG" sz="14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Filter</a:t>
                      </a:r>
                      <a:r>
                        <a:rPr lang="en-US" sz="1400" baseline="0" dirty="0"/>
                        <a:t> to ‘ENTITIES’-‘PENDING’ to view if there are any issues with the pending record. 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The Regulator can choose to  ‘APPROVE’ only if the TIN has been validated and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400" i="1" baseline="0" dirty="0">
                          <a:effectLst/>
                        </a:rPr>
                        <a:t>For Credit Card</a:t>
                      </a:r>
                      <a:r>
                        <a:rPr lang="en-SG" sz="1400" baseline="0" dirty="0">
                          <a:effectLst/>
                        </a:rPr>
                        <a:t>: the payment has been made online successfully or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400" i="1" baseline="0" dirty="0">
                          <a:effectLst/>
                        </a:rPr>
                        <a:t>For Offline payment</a:t>
                      </a:r>
                      <a:r>
                        <a:rPr lang="en-SG" sz="1400" baseline="0" dirty="0">
                          <a:effectLst/>
                        </a:rPr>
                        <a:t>: the transaction ID and transaction date have been added by the regulator based on supporting documents from the bank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US" sz="14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SG" sz="1400" kern="1200" dirty="0">
                          <a:effectLst/>
                        </a:rPr>
                        <a:t>Approved</a:t>
                      </a:r>
                      <a:r>
                        <a:rPr lang="en-SG" sz="1400" dirty="0">
                          <a:effectLst/>
                        </a:rPr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kern="1200" dirty="0">
                          <a:effectLst/>
                        </a:rPr>
                        <a:t>The record has been approved by the Regulator</a:t>
                      </a:r>
                      <a:endParaRPr lang="en-SG" sz="14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Once Approved, the user name of the user who approved the status will be displayed in the ‘APPROVED BY’ column. </a:t>
                      </a:r>
                    </a:p>
                    <a:p>
                      <a:endParaRPr lang="en-US" sz="14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Suspended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kern="1200" dirty="0">
                          <a:effectLst/>
                        </a:rPr>
                        <a:t>The record has been suspended</a:t>
                      </a:r>
                      <a:r>
                        <a:rPr lang="en-SG" sz="1400" kern="1200" baseline="0" dirty="0">
                          <a:effectLst/>
                        </a:rPr>
                        <a:t> by the Regulator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kern="1200" dirty="0">
                          <a:effectLst/>
                        </a:rPr>
                        <a:t>If the DPC decides to suspend</a:t>
                      </a:r>
                      <a:r>
                        <a:rPr lang="en-SG" sz="1400" kern="1200" baseline="0" dirty="0">
                          <a:effectLst/>
                        </a:rPr>
                        <a:t> an entity’s registration, the the regulator  must enter a reason for </a:t>
                      </a:r>
                      <a:r>
                        <a:rPr lang="en-SG" sz="1400" kern="1200" dirty="0">
                          <a:effectLst/>
                        </a:rPr>
                        <a:t>the suspension</a:t>
                      </a:r>
                      <a:r>
                        <a:rPr lang="en-SG" sz="1400" kern="1200" baseline="0" dirty="0">
                          <a:effectLst/>
                        </a:rPr>
                        <a:t> and follow its own internal follow-up process offline. </a:t>
                      </a:r>
                    </a:p>
                    <a:p>
                      <a:r>
                        <a:rPr lang="en-SG" sz="1400" kern="1200" baseline="0" dirty="0">
                          <a:effectLst/>
                        </a:rPr>
                        <a:t>To see the reason, click the ‘i’ information button.</a:t>
                      </a:r>
                    </a:p>
                    <a:p>
                      <a:endParaRPr lang="en-SG" sz="1400" kern="1200" baseline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1. Launch page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Status values</a:t>
            </a:r>
          </a:p>
        </p:txBody>
      </p:sp>
    </p:spTree>
    <p:extLst>
      <p:ext uri="{BB962C8B-B14F-4D97-AF65-F5344CB8AC3E}">
        <p14:creationId xmlns:p14="http://schemas.microsoft.com/office/powerpoint/2010/main" val="40174936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12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85" y="399146"/>
            <a:ext cx="9144000" cy="6838198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3750467" y="2744750"/>
            <a:ext cx="3160147" cy="705744"/>
          </a:xfrm>
          <a:prstGeom prst="wedgeRoundRectCallout">
            <a:avLst>
              <a:gd name="adj1" fmla="val 68549"/>
              <a:gd name="adj2" fmla="val 23039"/>
              <a:gd name="adj3" fmla="val 16667"/>
            </a:avLst>
          </a:prstGeom>
          <a:solidFill>
            <a:srgbClr val="29EB6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>
                <a:solidFill>
                  <a:srgbClr val="008000"/>
                </a:solidFill>
              </a:rPr>
              <a:t>If the EXPIRY date is displayed in green, the registration has not reached the expiry date yet.</a:t>
            </a:r>
          </a:p>
        </p:txBody>
      </p:sp>
      <p:sp>
        <p:nvSpPr>
          <p:cNvPr id="5" name="Rounded Rectangular Callout 4"/>
          <p:cNvSpPr/>
          <p:nvPr/>
        </p:nvSpPr>
        <p:spPr>
          <a:xfrm>
            <a:off x="3750467" y="3595637"/>
            <a:ext cx="3160147" cy="705744"/>
          </a:xfrm>
          <a:prstGeom prst="wedgeRoundRectCallout">
            <a:avLst>
              <a:gd name="adj1" fmla="val 71420"/>
              <a:gd name="adj2" fmla="val -14237"/>
              <a:gd name="adj3" fmla="val 16667"/>
            </a:avLst>
          </a:prstGeom>
          <a:solidFill>
            <a:srgbClr val="FF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If the </a:t>
            </a:r>
            <a:r>
              <a:rPr lang="en-US" sz="1500" dirty="0" err="1"/>
              <a:t>EXPIRYdate</a:t>
            </a:r>
            <a:r>
              <a:rPr lang="en-US" sz="1500" dirty="0"/>
              <a:t> is displayed in red, the registration has already expired.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26" y="4699000"/>
            <a:ext cx="8926288" cy="618278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750467" y="4637037"/>
            <a:ext cx="3160147" cy="705744"/>
          </a:xfrm>
          <a:prstGeom prst="wedgeRoundRectCallout">
            <a:avLst>
              <a:gd name="adj1" fmla="val 68262"/>
              <a:gd name="adj2" fmla="val 2473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If the EXPIRY date is displayed in amber, the registration is due for renewal and will soon expire.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1. Launch page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Expiry date and expiry status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40424" y="444500"/>
            <a:ext cx="579334" cy="27959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651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13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85" y="399146"/>
            <a:ext cx="9144000" cy="683819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926" y="4699000"/>
            <a:ext cx="8926288" cy="6182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1. Launch page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Expiry date and expiry status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2640424" y="444500"/>
            <a:ext cx="579334" cy="27959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ular Callout 9"/>
          <p:cNvSpPr/>
          <p:nvPr/>
        </p:nvSpPr>
        <p:spPr>
          <a:xfrm>
            <a:off x="4562930" y="1419139"/>
            <a:ext cx="1714500" cy="703216"/>
          </a:xfrm>
          <a:prstGeom prst="wedgeRoundRectCallout">
            <a:avLst>
              <a:gd name="adj1" fmla="val 98441"/>
              <a:gd name="adj2" fmla="val 6340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/>
              <a:t>Search for records based on partial or full search text</a:t>
            </a:r>
          </a:p>
        </p:txBody>
      </p:sp>
    </p:spTree>
    <p:extLst>
      <p:ext uri="{BB962C8B-B14F-4D97-AF65-F5344CB8AC3E}">
        <p14:creationId xmlns:p14="http://schemas.microsoft.com/office/powerpoint/2010/main" val="27771093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8313057" cy="1927225"/>
          </a:xfrm>
        </p:spPr>
        <p:txBody>
          <a:bodyPr>
            <a:normAutofit/>
          </a:bodyPr>
          <a:lstStyle/>
          <a:p>
            <a:r>
              <a:rPr lang="en-US" sz="3200" dirty="0"/>
              <a:t>SUPERVISOR PORTAL</a:t>
            </a:r>
            <a:br>
              <a:rPr lang="en-US" sz="3200" dirty="0"/>
            </a:br>
            <a:r>
              <a:rPr lang="en-US" sz="2600" dirty="0"/>
              <a:t>Ghana Data Protection Registration System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799" y="3440064"/>
            <a:ext cx="8313057" cy="7373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cap="none" dirty="0">
                <a:solidFill>
                  <a:schemeClr val="tx1"/>
                </a:solidFill>
                <a:latin typeface="Arial"/>
                <a:cs typeface="Arial"/>
              </a:rPr>
              <a:t>2. Entities</a:t>
            </a:r>
            <a:endParaRPr lang="en-US" sz="3200" b="1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772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15</a:t>
            </a:fld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2. Entities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532422"/>
            <a:ext cx="5626100" cy="2082800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388052" y="514570"/>
            <a:ext cx="8268528" cy="1439599"/>
          </a:xfrm>
          <a:prstGeom prst="wedgeRoundRectCallout">
            <a:avLst>
              <a:gd name="adj1" fmla="val -15812"/>
              <a:gd name="adj2" fmla="val 227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Entities page</a:t>
            </a:r>
          </a:p>
          <a:p>
            <a:r>
              <a:rPr lang="en-US" sz="1500" dirty="0"/>
              <a:t>This page enables the regulator to: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ADMIN		- View and take action on all records  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PENDING	- View Pending registrations/renewals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EXPIRED	- View and take action on Expired registrations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662706" y="2532423"/>
            <a:ext cx="1080680" cy="37509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2687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16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2. Entities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ADMIN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81013"/>
            <a:ext cx="9144000" cy="3815046"/>
          </a:xfrm>
          <a:prstGeom prst="rect">
            <a:avLst/>
          </a:prstGeom>
        </p:spPr>
      </p:pic>
      <p:sp>
        <p:nvSpPr>
          <p:cNvPr id="14" name="Rounded Rectangular Callout 13"/>
          <p:cNvSpPr/>
          <p:nvPr/>
        </p:nvSpPr>
        <p:spPr>
          <a:xfrm>
            <a:off x="388052" y="514571"/>
            <a:ext cx="8268528" cy="1013800"/>
          </a:xfrm>
          <a:prstGeom prst="wedgeRoundRectCallout">
            <a:avLst>
              <a:gd name="adj1" fmla="val -15812"/>
              <a:gd name="adj2" fmla="val 227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Entities page - ADMIN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This page enables the regulator to View and take action on all records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See the next page for the available actions  </a:t>
            </a:r>
          </a:p>
        </p:txBody>
      </p:sp>
    </p:spTree>
    <p:extLst>
      <p:ext uri="{BB962C8B-B14F-4D97-AF65-F5344CB8AC3E}">
        <p14:creationId xmlns:p14="http://schemas.microsoft.com/office/powerpoint/2010/main" val="29648571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198086"/>
              </p:ext>
            </p:extLst>
          </p:nvPr>
        </p:nvGraphicFramePr>
        <p:xfrm>
          <a:off x="559967" y="670084"/>
          <a:ext cx="509153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75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3401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50" dirty="0"/>
                        <a:t>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50" dirty="0"/>
                        <a:t>ALLOWABLE ACTION(S)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Pending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View Entity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SG" sz="160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Approved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View Entity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Suspend Entity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endParaRPr lang="en-SG" sz="160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Suspended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View Entity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Restore Entity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SG" sz="160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2. Entities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ADMIN - Actions available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728" y="1048658"/>
            <a:ext cx="484414" cy="2944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027" y="1604895"/>
            <a:ext cx="484414" cy="2944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6657" y="1893839"/>
            <a:ext cx="484414" cy="2981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6657" y="2473938"/>
            <a:ext cx="484414" cy="29444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3027" y="2768386"/>
            <a:ext cx="484414" cy="251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740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46230"/>
            <a:ext cx="9144000" cy="22746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22345"/>
            <a:ext cx="9007928" cy="25704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2. Entities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PENDING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388052" y="514571"/>
            <a:ext cx="8268528" cy="1013800"/>
          </a:xfrm>
          <a:prstGeom prst="wedgeRoundRectCallout">
            <a:avLst>
              <a:gd name="adj1" fmla="val -15812"/>
              <a:gd name="adj2" fmla="val 227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Entities page - PENDING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This page enables the regulator to view Pending records, and Approval is blocked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See the first column for examples of ‘Issues’ with the records, i.e. why they are pending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388052" y="6220857"/>
            <a:ext cx="5311967" cy="637143"/>
          </a:xfrm>
          <a:prstGeom prst="wedgeRoundRectCallout">
            <a:avLst>
              <a:gd name="adj1" fmla="val -28324"/>
              <a:gd name="adj2" fmla="val -75690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dirty="0"/>
              <a:t>ISSUES are displayed. If there are issues, the system will not allow the back office to approve the registration.</a:t>
            </a:r>
          </a:p>
        </p:txBody>
      </p:sp>
    </p:spTree>
    <p:extLst>
      <p:ext uri="{BB962C8B-B14F-4D97-AF65-F5344CB8AC3E}">
        <p14:creationId xmlns:p14="http://schemas.microsoft.com/office/powerpoint/2010/main" val="1718570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19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2. Entities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EXPIRED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388052" y="514571"/>
            <a:ext cx="8268528" cy="1013800"/>
          </a:xfrm>
          <a:prstGeom prst="wedgeRoundRectCallout">
            <a:avLst>
              <a:gd name="adj1" fmla="val -15812"/>
              <a:gd name="adj2" fmla="val 227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Entities page </a:t>
            </a:r>
            <a:r>
              <a:rPr lang="mr-IN" sz="1500" b="1" dirty="0"/>
              <a:t>–</a:t>
            </a:r>
            <a:r>
              <a:rPr lang="en-US" sz="1500" b="1" dirty="0"/>
              <a:t> EXPIRED</a:t>
            </a:r>
          </a:p>
          <a:p>
            <a:pPr algn="ctr"/>
            <a:endParaRPr lang="en-US" sz="1500" b="1" dirty="0"/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This page enables the regulator to view Expired records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85" y="2052837"/>
            <a:ext cx="9144000" cy="16274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08804"/>
            <a:ext cx="9144000" cy="1004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55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85" y="1941549"/>
            <a:ext cx="9144000" cy="2401455"/>
          </a:xfrm>
          <a:prstGeom prst="rect">
            <a:avLst/>
          </a:prstGeom>
        </p:spPr>
      </p:pic>
      <p:sp>
        <p:nvSpPr>
          <p:cNvPr id="6" name="Rounded Rectangular Callout 5"/>
          <p:cNvSpPr/>
          <p:nvPr/>
        </p:nvSpPr>
        <p:spPr>
          <a:xfrm>
            <a:off x="2067901" y="480836"/>
            <a:ext cx="2260011" cy="1272295"/>
          </a:xfrm>
          <a:prstGeom prst="wedgeRoundRectCallout">
            <a:avLst>
              <a:gd name="adj1" fmla="val 36584"/>
              <a:gd name="adj2" fmla="val 69359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1400" b="1" dirty="0"/>
              <a:t>PUBLIC SEARCH</a:t>
            </a:r>
          </a:p>
          <a:p>
            <a:r>
              <a:rPr lang="en-US" sz="1400" dirty="0"/>
              <a:t>Search for entities by name or TIN</a:t>
            </a:r>
          </a:p>
        </p:txBody>
      </p:sp>
      <p:sp>
        <p:nvSpPr>
          <p:cNvPr id="9" name="Rounded Rectangular Callout 8"/>
          <p:cNvSpPr/>
          <p:nvPr/>
        </p:nvSpPr>
        <p:spPr>
          <a:xfrm>
            <a:off x="4607823" y="480836"/>
            <a:ext cx="2015161" cy="1272295"/>
          </a:xfrm>
          <a:prstGeom prst="wedgeRoundRectCallout">
            <a:avLst>
              <a:gd name="adj1" fmla="val -34955"/>
              <a:gd name="adj2" fmla="val 72892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/>
              <a:t>2. REGISTER</a:t>
            </a:r>
          </a:p>
          <a:p>
            <a:r>
              <a:rPr lang="en-US" sz="1400" dirty="0"/>
              <a:t>Register as a User. </a:t>
            </a:r>
          </a:p>
          <a:p>
            <a:r>
              <a:rPr lang="en-US" sz="1400" dirty="0"/>
              <a:t>A User can register one or more entities.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7219974" y="480836"/>
            <a:ext cx="1698082" cy="1272295"/>
          </a:xfrm>
          <a:prstGeom prst="wedgeRoundRectCallout">
            <a:avLst>
              <a:gd name="adj1" fmla="val 36584"/>
              <a:gd name="adj2" fmla="val 69359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/>
              <a:t>3. LOGIN</a:t>
            </a:r>
          </a:p>
          <a:p>
            <a:r>
              <a:rPr lang="en-US" sz="1400" dirty="0"/>
              <a:t>Login, for example, as a front-end user or as a regulator.</a:t>
            </a:r>
          </a:p>
        </p:txBody>
      </p:sp>
    </p:spTree>
    <p:extLst>
      <p:ext uri="{BB962C8B-B14F-4D97-AF65-F5344CB8AC3E}">
        <p14:creationId xmlns:p14="http://schemas.microsoft.com/office/powerpoint/2010/main" val="144320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8313057" cy="1927225"/>
          </a:xfrm>
        </p:spPr>
        <p:txBody>
          <a:bodyPr>
            <a:normAutofit/>
          </a:bodyPr>
          <a:lstStyle/>
          <a:p>
            <a:r>
              <a:rPr lang="en-US" sz="3200" dirty="0"/>
              <a:t>SUPERVISOR PORTAL</a:t>
            </a:r>
            <a:br>
              <a:rPr lang="en-US" sz="3200" dirty="0"/>
            </a:br>
            <a:r>
              <a:rPr lang="en-US" sz="2600" dirty="0"/>
              <a:t>Ghana Data Protection Registration System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799" y="3440064"/>
            <a:ext cx="8313057" cy="7373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cap="none" dirty="0">
                <a:solidFill>
                  <a:schemeClr val="tx1"/>
                </a:solidFill>
                <a:latin typeface="Arial"/>
                <a:cs typeface="Arial"/>
              </a:rPr>
              <a:t>3. Transactions</a:t>
            </a:r>
            <a:endParaRPr lang="en-US" sz="3200" b="1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0432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186" y="2413000"/>
            <a:ext cx="2946400" cy="2032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21</a:t>
            </a:fld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3. Transactions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388052" y="514570"/>
            <a:ext cx="8268528" cy="1439599"/>
          </a:xfrm>
          <a:prstGeom prst="wedgeRoundRectCallout">
            <a:avLst>
              <a:gd name="adj1" fmla="val -15812"/>
              <a:gd name="adj2" fmla="val 227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Transactions page</a:t>
            </a:r>
          </a:p>
          <a:p>
            <a:r>
              <a:rPr lang="en-US" sz="1500" dirty="0"/>
              <a:t>This page enables the regulator to: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OUTSTANDING 	- View and take action on OUTSTANDING records 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ALL	                 -  View all Pending registrations/renewals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494968" y="2413000"/>
            <a:ext cx="1685788" cy="49451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495435" y="2368091"/>
            <a:ext cx="1168814" cy="53942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032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5619" y="644262"/>
            <a:ext cx="9144000" cy="166713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3. Transactions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ALL</a:t>
            </a:r>
          </a:p>
        </p:txBody>
      </p:sp>
      <p:sp>
        <p:nvSpPr>
          <p:cNvPr id="7" name="Rounded Rectangular Callout 6"/>
          <p:cNvSpPr/>
          <p:nvPr/>
        </p:nvSpPr>
        <p:spPr>
          <a:xfrm>
            <a:off x="3494471" y="797901"/>
            <a:ext cx="2068632" cy="982152"/>
          </a:xfrm>
          <a:prstGeom prst="wedgeRoundRectCallout">
            <a:avLst>
              <a:gd name="adj1" fmla="val -81616"/>
              <a:gd name="adj2" fmla="val 54940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STATUS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Paid 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Pending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619" y="2311400"/>
            <a:ext cx="9144000" cy="1514534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615017" y="1876749"/>
            <a:ext cx="734084" cy="215769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789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23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8339206"/>
              </p:ext>
            </p:extLst>
          </p:nvPr>
        </p:nvGraphicFramePr>
        <p:xfrm>
          <a:off x="133609" y="553511"/>
          <a:ext cx="8830243" cy="454152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102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91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36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OUTSTANDING reason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Trigger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Remarks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baseline="0" dirty="0"/>
                        <a:t>Payment has been made ONLINE; or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baseline="0" dirty="0"/>
                        <a:t>Payment has been made OFFLINE, and has been approved by the Regulator, based on supporting documents from the bank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endParaRPr lang="en-US" sz="14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Pending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kern="1200" dirty="0">
                          <a:effectLst/>
                        </a:rPr>
                        <a:t>Online Payment has been made or Offline Payment invoice</a:t>
                      </a:r>
                      <a:r>
                        <a:rPr lang="en-SG" sz="1400" kern="1200" baseline="0" dirty="0">
                          <a:effectLst/>
                        </a:rPr>
                        <a:t> was generated</a:t>
                      </a:r>
                      <a:r>
                        <a:rPr lang="en-SG" sz="1400" kern="1200" dirty="0">
                          <a:effectLst/>
                        </a:rPr>
                        <a:t>, and the record is</a:t>
                      </a:r>
                      <a:r>
                        <a:rPr lang="en-SG" sz="1400" kern="1200" baseline="0" dirty="0">
                          <a:effectLst/>
                        </a:rPr>
                        <a:t> pending for: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SG" sz="1400" kern="1200" dirty="0">
                          <a:effectLst/>
                        </a:rPr>
                        <a:t>Approval</a:t>
                      </a:r>
                      <a:r>
                        <a:rPr lang="en-SG" sz="1400" dirty="0">
                          <a:effectLst/>
                        </a:rPr>
                        <a:t> by the Regulator; or</a:t>
                      </a:r>
                      <a:r>
                        <a:rPr lang="en-SG" sz="1400" baseline="0" dirty="0">
                          <a:effectLst/>
                        </a:rPr>
                        <a:t> 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SG" sz="1400" baseline="0" dirty="0">
                          <a:effectLst/>
                        </a:rPr>
                        <a:t>Entry of a missing TIN by the entity; or  </a:t>
                      </a:r>
                    </a:p>
                    <a:p>
                      <a:pPr marL="342900" indent="-342900">
                        <a:buAutoNum type="alphaLcParenBoth"/>
                      </a:pPr>
                      <a:r>
                        <a:rPr lang="en-SG" sz="1400" baseline="0" dirty="0">
                          <a:effectLst/>
                        </a:rPr>
                        <a:t>Payment of an offline invoice by the entity</a:t>
                      </a:r>
                      <a:endParaRPr lang="en-SG" sz="140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Filter</a:t>
                      </a:r>
                      <a:r>
                        <a:rPr lang="en-US" sz="1400" baseline="0" dirty="0"/>
                        <a:t> to ‘ENTITIES’-‘PENDING’ to view if there are any issues with the pending record. </a:t>
                      </a:r>
                    </a:p>
                    <a:p>
                      <a:endParaRPr lang="en-US" sz="1400" baseline="0" dirty="0"/>
                    </a:p>
                    <a:p>
                      <a:r>
                        <a:rPr lang="en-US" sz="1400" baseline="0" dirty="0"/>
                        <a:t>The Regulator can choose to  ‘APPROVE’ only if the TIN has been validated and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400" i="1" baseline="0" dirty="0">
                          <a:effectLst/>
                        </a:rPr>
                        <a:t>For Credit Card</a:t>
                      </a:r>
                      <a:r>
                        <a:rPr lang="en-SG" sz="1400" baseline="0" dirty="0">
                          <a:effectLst/>
                        </a:rPr>
                        <a:t>: the payment has been made online successfully or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SG" sz="1400" i="1" baseline="0" dirty="0">
                          <a:effectLst/>
                        </a:rPr>
                        <a:t>For Offline payment</a:t>
                      </a:r>
                      <a:r>
                        <a:rPr lang="en-SG" sz="1400" baseline="0" dirty="0">
                          <a:effectLst/>
                        </a:rPr>
                        <a:t>: the transaction ID and transaction date have been added by the regulator based on supporting documents from the bank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3. Transactions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ALL</a:t>
            </a:r>
          </a:p>
        </p:txBody>
      </p:sp>
    </p:spTree>
    <p:extLst>
      <p:ext uri="{BB962C8B-B14F-4D97-AF65-F5344CB8AC3E}">
        <p14:creationId xmlns:p14="http://schemas.microsoft.com/office/powerpoint/2010/main" val="791505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24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7500"/>
            <a:ext cx="9144000" cy="36725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3. Transactions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OUTSTANDING (PENDING)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5479889" y="5676241"/>
            <a:ext cx="3202998" cy="830571"/>
          </a:xfrm>
          <a:prstGeom prst="wedgeRoundRectCallout">
            <a:avLst>
              <a:gd name="adj1" fmla="val 42339"/>
              <a:gd name="adj2" fmla="val -122988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/>
              <a:buChar char="•"/>
            </a:pPr>
            <a:r>
              <a:rPr lang="en-US" sz="1500" dirty="0"/>
              <a:t>Click the blue button to APPROVE the transaction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847657" y="3247786"/>
            <a:ext cx="1145366" cy="1773627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5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25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0"/>
            <a:ext cx="9144000" cy="27820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3. Transactions </a:t>
            </a:r>
            <a:r>
              <a:rPr lang="mr-IN" sz="2600" b="1" dirty="0">
                <a:solidFill>
                  <a:srgbClr val="FFFF00"/>
                </a:solidFill>
              </a:rPr>
              <a:t>–</a:t>
            </a:r>
            <a:r>
              <a:rPr lang="en-US" sz="2600" b="1" dirty="0">
                <a:solidFill>
                  <a:srgbClr val="FFFF00"/>
                </a:solidFill>
              </a:rPr>
              <a:t> OUTSTANDING (PENDING)</a:t>
            </a:r>
          </a:p>
        </p:txBody>
      </p:sp>
      <p:sp>
        <p:nvSpPr>
          <p:cNvPr id="6" name="Rounded Rectangular Callout 5"/>
          <p:cNvSpPr/>
          <p:nvPr/>
        </p:nvSpPr>
        <p:spPr>
          <a:xfrm>
            <a:off x="2303912" y="382056"/>
            <a:ext cx="6417236" cy="1649943"/>
          </a:xfrm>
          <a:prstGeom prst="wedgeRoundRectCallout">
            <a:avLst>
              <a:gd name="adj1" fmla="val 34971"/>
              <a:gd name="adj2" fmla="val 92805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Arial"/>
              <a:buChar char="•"/>
            </a:pPr>
            <a:r>
              <a:rPr lang="en-US" sz="1500" dirty="0"/>
              <a:t>For offline payments, after the bank has notified the regulator that payment has been made, the regulator must enter the </a:t>
            </a:r>
            <a:r>
              <a:rPr lang="en-US" sz="1500" b="1" dirty="0"/>
              <a:t>Transaction No. </a:t>
            </a:r>
            <a:r>
              <a:rPr lang="en-US" sz="1500" dirty="0"/>
              <a:t>and </a:t>
            </a:r>
            <a:r>
              <a:rPr lang="en-US" sz="1500" b="1" dirty="0"/>
              <a:t>Payment Date</a:t>
            </a:r>
            <a:r>
              <a:rPr lang="en-US" sz="1500" dirty="0"/>
              <a:t> found on the banking documents</a:t>
            </a:r>
          </a:p>
          <a:p>
            <a:pPr marL="179388" indent="-179388">
              <a:buFont typeface="Arial"/>
              <a:buChar char="•"/>
            </a:pPr>
            <a:r>
              <a:rPr lang="en-US" sz="1500" dirty="0"/>
              <a:t>This In effect will change the status to </a:t>
            </a:r>
            <a:r>
              <a:rPr lang="en-US" sz="1500" b="1" i="1" dirty="0"/>
              <a:t>Paid</a:t>
            </a:r>
          </a:p>
          <a:p>
            <a:pPr marL="179388" indent="-179388">
              <a:buFont typeface="Arial"/>
              <a:buChar char="•"/>
            </a:pPr>
            <a:r>
              <a:rPr lang="en-US" sz="1500" dirty="0"/>
              <a:t>The regulator will have a process to maintain and review the approval process and the documentation</a:t>
            </a:r>
          </a:p>
        </p:txBody>
      </p:sp>
    </p:spTree>
    <p:extLst>
      <p:ext uri="{BB962C8B-B14F-4D97-AF65-F5344CB8AC3E}">
        <p14:creationId xmlns:p14="http://schemas.microsoft.com/office/powerpoint/2010/main" val="1049889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8313057" cy="1927225"/>
          </a:xfrm>
        </p:spPr>
        <p:txBody>
          <a:bodyPr>
            <a:normAutofit/>
          </a:bodyPr>
          <a:lstStyle/>
          <a:p>
            <a:r>
              <a:rPr lang="en-US" sz="3200" dirty="0"/>
              <a:t>SUPERVISOR PORTAL</a:t>
            </a:r>
            <a:br>
              <a:rPr lang="en-US" sz="3200" dirty="0"/>
            </a:br>
            <a:r>
              <a:rPr lang="en-US" sz="2600" dirty="0"/>
              <a:t>Ghana Data Protection Registration System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799" y="3440064"/>
            <a:ext cx="8313057" cy="7373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cap="none" dirty="0">
                <a:solidFill>
                  <a:schemeClr val="tx1"/>
                </a:solidFill>
                <a:latin typeface="Arial"/>
                <a:cs typeface="Arial"/>
              </a:rPr>
              <a:t>4. Users</a:t>
            </a:r>
            <a:endParaRPr lang="en-US" sz="3200" b="1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963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420310"/>
            <a:ext cx="6248400" cy="18923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27</a:t>
            </a:fld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ular Callout 6"/>
          <p:cNvSpPr/>
          <p:nvPr/>
        </p:nvSpPr>
        <p:spPr>
          <a:xfrm>
            <a:off x="388052" y="514570"/>
            <a:ext cx="8268528" cy="1439599"/>
          </a:xfrm>
          <a:prstGeom prst="wedgeRoundRectCallout">
            <a:avLst>
              <a:gd name="adj1" fmla="val -15812"/>
              <a:gd name="adj2" fmla="val 227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Users page</a:t>
            </a:r>
          </a:p>
          <a:p>
            <a:r>
              <a:rPr lang="en-US" sz="1500" dirty="0"/>
              <a:t>This page enables the regulator to: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ALL		- View all users of the system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ACCESS	- Update the access rights of the users of the system 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022811" y="2532423"/>
            <a:ext cx="1080680" cy="375092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4775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28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6984" y="4637312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0529" y="5473590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4595"/>
            <a:ext cx="9144000" cy="1890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8" y="1667810"/>
            <a:ext cx="9144000" cy="2185516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5359792" y="4370956"/>
            <a:ext cx="2200469" cy="830571"/>
          </a:xfrm>
          <a:prstGeom prst="wedgeRoundRectCallout">
            <a:avLst>
              <a:gd name="adj1" fmla="val 38648"/>
              <a:gd name="adj2" fmla="val -90515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/>
              <a:t>Toggle to activate or inactivate the user.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7237654" y="2658925"/>
            <a:ext cx="738436" cy="141599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  - All </a:t>
            </a:r>
          </a:p>
        </p:txBody>
      </p:sp>
    </p:spTree>
    <p:extLst>
      <p:ext uri="{BB962C8B-B14F-4D97-AF65-F5344CB8AC3E}">
        <p14:creationId xmlns:p14="http://schemas.microsoft.com/office/powerpoint/2010/main" val="26086416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29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6984" y="4637312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0529" y="5473590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4595"/>
            <a:ext cx="9144000" cy="1890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8" y="1667810"/>
            <a:ext cx="9144000" cy="2185516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6763383" y="4449622"/>
            <a:ext cx="2200469" cy="830571"/>
          </a:xfrm>
          <a:prstGeom prst="wedgeRoundRectCallout">
            <a:avLst>
              <a:gd name="adj1" fmla="val 38648"/>
              <a:gd name="adj2" fmla="val -90515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/>
              <a:t>Edit the password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473898" y="3115021"/>
            <a:ext cx="489953" cy="87447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  - All </a:t>
            </a:r>
          </a:p>
        </p:txBody>
      </p:sp>
    </p:spTree>
    <p:extLst>
      <p:ext uri="{BB962C8B-B14F-4D97-AF65-F5344CB8AC3E}">
        <p14:creationId xmlns:p14="http://schemas.microsoft.com/office/powerpoint/2010/main" val="3614728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ounded Rectangular Callout 5"/>
          <p:cNvSpPr/>
          <p:nvPr/>
        </p:nvSpPr>
        <p:spPr>
          <a:xfrm>
            <a:off x="2067901" y="480836"/>
            <a:ext cx="2260011" cy="1272295"/>
          </a:xfrm>
          <a:prstGeom prst="wedgeRoundRectCallout">
            <a:avLst>
              <a:gd name="adj1" fmla="val 36584"/>
              <a:gd name="adj2" fmla="val 69359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AutoNum type="arabicPeriod"/>
            </a:pPr>
            <a:r>
              <a:rPr lang="en-US" sz="1400" b="1" dirty="0"/>
              <a:t>PUBLIC SEARCH</a:t>
            </a:r>
          </a:p>
          <a:p>
            <a:r>
              <a:rPr lang="en-US" sz="1400" dirty="0"/>
              <a:t>Search for entities by name or TIN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4378"/>
            <a:ext cx="9144000" cy="2338736"/>
          </a:xfrm>
          <a:prstGeom prst="rect">
            <a:avLst/>
          </a:prstGeom>
        </p:spPr>
      </p:pic>
      <p:sp>
        <p:nvSpPr>
          <p:cNvPr id="9" name="Rounded Rectangular Callout 8"/>
          <p:cNvSpPr/>
          <p:nvPr/>
        </p:nvSpPr>
        <p:spPr>
          <a:xfrm>
            <a:off x="4585345" y="2649774"/>
            <a:ext cx="2015161" cy="1272295"/>
          </a:xfrm>
          <a:prstGeom prst="wedgeRoundRectCallout">
            <a:avLst>
              <a:gd name="adj1" fmla="val -84033"/>
              <a:gd name="adj2" fmla="val 9295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b="1" dirty="0"/>
              <a:t>If the partial search reveals a record that you want to see, click the Search blue button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277488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30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6984" y="4637312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0529" y="5473590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4595"/>
            <a:ext cx="9144000" cy="1890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78" y="1667810"/>
            <a:ext cx="9144000" cy="2185516"/>
          </a:xfrm>
          <a:prstGeom prst="rect">
            <a:avLst/>
          </a:prstGeom>
        </p:spPr>
      </p:pic>
      <p:sp>
        <p:nvSpPr>
          <p:cNvPr id="12" name="Rounded Rectangular Callout 11"/>
          <p:cNvSpPr/>
          <p:nvPr/>
        </p:nvSpPr>
        <p:spPr>
          <a:xfrm>
            <a:off x="6763383" y="4449622"/>
            <a:ext cx="2200469" cy="830571"/>
          </a:xfrm>
          <a:prstGeom prst="wedgeRoundRectCallout">
            <a:avLst>
              <a:gd name="adj1" fmla="val 38648"/>
              <a:gd name="adj2" fmla="val -90515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/>
              <a:t>Edit the password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473898" y="3115021"/>
            <a:ext cx="489953" cy="87447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  - All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8600" y="2336800"/>
            <a:ext cx="61468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6524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31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6984" y="4637312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0529" y="5473590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24595"/>
            <a:ext cx="9144000" cy="18904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  - All 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6642008" y="550030"/>
            <a:ext cx="1772386" cy="830571"/>
          </a:xfrm>
          <a:prstGeom prst="wedgeRoundRectCallout">
            <a:avLst>
              <a:gd name="adj1" fmla="val 42223"/>
              <a:gd name="adj2" fmla="val 92146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dirty="0"/>
              <a:t>Click to add a user with the label ‘Regulator’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7632852" y="1692457"/>
            <a:ext cx="1421276" cy="456096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2153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32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6984" y="4637312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410529" y="5473590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03300"/>
            <a:ext cx="9144000" cy="484314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 </a:t>
            </a:r>
            <a:r>
              <a:rPr lang="mr-IN" sz="2800" b="1" dirty="0">
                <a:solidFill>
                  <a:srgbClr val="FFFF00"/>
                </a:solidFill>
              </a:rPr>
              <a:t>–</a:t>
            </a:r>
            <a:r>
              <a:rPr lang="en-US" sz="2800" b="1" dirty="0">
                <a:solidFill>
                  <a:srgbClr val="FFFF00"/>
                </a:solidFill>
              </a:rPr>
              <a:t> Add Regulator</a:t>
            </a:r>
          </a:p>
        </p:txBody>
      </p:sp>
      <p:sp>
        <p:nvSpPr>
          <p:cNvPr id="15" name="Rounded Rectangular Callout 14"/>
          <p:cNvSpPr/>
          <p:nvPr/>
        </p:nvSpPr>
        <p:spPr>
          <a:xfrm>
            <a:off x="6846821" y="4225494"/>
            <a:ext cx="1941759" cy="651173"/>
          </a:xfrm>
          <a:prstGeom prst="wedgeRoundRectCallout">
            <a:avLst>
              <a:gd name="adj1" fmla="val -64685"/>
              <a:gd name="adj2" fmla="val 1908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500" b="1" u="sng" dirty="0"/>
              <a:t>User Type </a:t>
            </a:r>
          </a:p>
          <a:p>
            <a:r>
              <a:rPr lang="en-US" sz="1500" dirty="0"/>
              <a:t>- No need </a:t>
            </a:r>
            <a:r>
              <a:rPr lang="en-US" sz="1500"/>
              <a:t>to select</a:t>
            </a:r>
            <a:endParaRPr lang="en-US" sz="1500" dirty="0"/>
          </a:p>
        </p:txBody>
      </p:sp>
      <p:sp>
        <p:nvSpPr>
          <p:cNvPr id="16" name="Rounded Rectangular Callout 15"/>
          <p:cNvSpPr/>
          <p:nvPr/>
        </p:nvSpPr>
        <p:spPr>
          <a:xfrm>
            <a:off x="6846821" y="2096576"/>
            <a:ext cx="1941759" cy="1454637"/>
          </a:xfrm>
          <a:prstGeom prst="wedgeRoundRectCallout">
            <a:avLst>
              <a:gd name="adj1" fmla="val -53109"/>
              <a:gd name="adj2" fmla="val -15684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500" b="1" u="sng" dirty="0"/>
              <a:t>User Information</a:t>
            </a:r>
          </a:p>
          <a:p>
            <a:pPr marL="285750" indent="-285750">
              <a:buFontTx/>
              <a:buChar char="-"/>
            </a:pPr>
            <a:r>
              <a:rPr lang="en-US" sz="1500" dirty="0"/>
              <a:t>First name</a:t>
            </a:r>
          </a:p>
          <a:p>
            <a:pPr marL="285750" indent="-285750">
              <a:buFontTx/>
              <a:buChar char="-"/>
            </a:pPr>
            <a:r>
              <a:rPr lang="en-US" sz="1500" dirty="0"/>
              <a:t>Last name</a:t>
            </a:r>
          </a:p>
          <a:p>
            <a:pPr marL="285750" indent="-285750">
              <a:buFontTx/>
              <a:buChar char="-"/>
            </a:pPr>
            <a:r>
              <a:rPr lang="en-US" sz="1500" dirty="0"/>
              <a:t>Email address</a:t>
            </a:r>
          </a:p>
        </p:txBody>
      </p:sp>
    </p:spTree>
    <p:extLst>
      <p:ext uri="{BB962C8B-B14F-4D97-AF65-F5344CB8AC3E}">
        <p14:creationId xmlns:p14="http://schemas.microsoft.com/office/powerpoint/2010/main" val="20679753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33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843" y="412832"/>
            <a:ext cx="8044159" cy="6445167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114772" y="1539608"/>
            <a:ext cx="2053437" cy="797900"/>
          </a:xfrm>
          <a:prstGeom prst="wedgeRoundRectCallout">
            <a:avLst>
              <a:gd name="adj1" fmla="val 21822"/>
              <a:gd name="adj2" fmla="val 57306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latin typeface="Arial"/>
                <a:ea typeface="Wingdings"/>
                <a:cs typeface="Arial"/>
                <a:sym typeface="Wingdings"/>
              </a:rPr>
              <a:t>Pages that users can be granted access to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022843" y="2517315"/>
            <a:ext cx="1145366" cy="4340685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 - Access</a:t>
            </a:r>
          </a:p>
        </p:txBody>
      </p:sp>
    </p:spTree>
    <p:extLst>
      <p:ext uri="{BB962C8B-B14F-4D97-AF65-F5344CB8AC3E}">
        <p14:creationId xmlns:p14="http://schemas.microsoft.com/office/powerpoint/2010/main" val="9376329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34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843" y="412832"/>
            <a:ext cx="8044159" cy="6445167"/>
          </a:xfrm>
          <a:prstGeom prst="rect">
            <a:avLst/>
          </a:prstGeom>
        </p:spPr>
      </p:pic>
      <p:sp>
        <p:nvSpPr>
          <p:cNvPr id="7" name="Rounded Rectangular Callout 6"/>
          <p:cNvSpPr/>
          <p:nvPr/>
        </p:nvSpPr>
        <p:spPr>
          <a:xfrm>
            <a:off x="159492" y="2910013"/>
            <a:ext cx="1638579" cy="787295"/>
          </a:xfrm>
          <a:prstGeom prst="wedgeRoundRectCallout">
            <a:avLst>
              <a:gd name="adj1" fmla="val 115378"/>
              <a:gd name="adj2" fmla="val -5734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charset="0"/>
              <a:buChar char="þ"/>
            </a:pPr>
            <a:r>
              <a:rPr lang="en-US" sz="1300" dirty="0">
                <a:latin typeface="Arial"/>
                <a:ea typeface="Wingdings"/>
                <a:cs typeface="Arial"/>
                <a:sym typeface="Wingdings"/>
              </a:rPr>
              <a:t>Grant access</a:t>
            </a:r>
          </a:p>
          <a:p>
            <a:r>
              <a:rPr lang="en-US" sz="1300" dirty="0">
                <a:latin typeface="Arial"/>
                <a:ea typeface="Wingdings"/>
                <a:cs typeface="Arial"/>
                <a:sym typeface="Wingdings"/>
              </a:rPr>
              <a:t>      to all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159492" y="4450116"/>
            <a:ext cx="1638579" cy="764324"/>
          </a:xfrm>
          <a:prstGeom prst="wedgeRoundRectCallout">
            <a:avLst>
              <a:gd name="adj1" fmla="val 124980"/>
              <a:gd name="adj2" fmla="val -124316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charset="0"/>
              <a:buChar char="ý"/>
            </a:pPr>
            <a:r>
              <a:rPr lang="en-US" sz="1300" dirty="0">
                <a:ea typeface="Wingdings"/>
                <a:cs typeface="Arial"/>
                <a:sym typeface="Wingdings"/>
              </a:rPr>
              <a:t>Remove access from all</a:t>
            </a:r>
            <a:endParaRPr lang="en-US" sz="1300" dirty="0"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4. Users - Access</a:t>
            </a:r>
          </a:p>
        </p:txBody>
      </p:sp>
    </p:spTree>
    <p:extLst>
      <p:ext uri="{BB962C8B-B14F-4D97-AF65-F5344CB8AC3E}">
        <p14:creationId xmlns:p14="http://schemas.microsoft.com/office/powerpoint/2010/main" val="28298442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8313057" cy="1927225"/>
          </a:xfrm>
        </p:spPr>
        <p:txBody>
          <a:bodyPr>
            <a:normAutofit/>
          </a:bodyPr>
          <a:lstStyle/>
          <a:p>
            <a:r>
              <a:rPr lang="en-US" sz="3200" dirty="0"/>
              <a:t>SUPERVISOR PORTAL</a:t>
            </a:r>
            <a:br>
              <a:rPr lang="en-US" sz="3200" dirty="0"/>
            </a:br>
            <a:r>
              <a:rPr lang="en-US" sz="2600" dirty="0"/>
              <a:t>Ghana Data Protection Registration System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799" y="3440064"/>
            <a:ext cx="8313057" cy="7373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cap="none" dirty="0">
                <a:solidFill>
                  <a:schemeClr val="tx1"/>
                </a:solidFill>
                <a:latin typeface="Arial"/>
                <a:cs typeface="Arial"/>
              </a:rPr>
              <a:t>5. Reports </a:t>
            </a:r>
            <a:endParaRPr lang="en-US" sz="3200" b="1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3237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76090" y="18288"/>
            <a:ext cx="1066800" cy="329184"/>
          </a:xfrm>
        </p:spPr>
        <p:txBody>
          <a:bodyPr/>
          <a:lstStyle/>
          <a:p>
            <a:fld id="{9A45D2D2-852A-B34D-A5F9-371A12C58CF6}" type="slidenum">
              <a:rPr lang="en-US" smtClean="0"/>
              <a:t>36</a:t>
            </a:fld>
            <a:endParaRPr lang="en-US"/>
          </a:p>
        </p:txBody>
      </p:sp>
      <p:sp>
        <p:nvSpPr>
          <p:cNvPr id="191" name="TextBox 190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5. Reports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94506" y="5709408"/>
            <a:ext cx="1474730" cy="11485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/>
          <p:cNvSpPr/>
          <p:nvPr/>
        </p:nvSpPr>
        <p:spPr>
          <a:xfrm>
            <a:off x="388051" y="6545686"/>
            <a:ext cx="7211084" cy="3123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36" y="412833"/>
            <a:ext cx="9144000" cy="6535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126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85" y="1843035"/>
            <a:ext cx="9144000" cy="389728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3135566" y="874167"/>
            <a:ext cx="2015161" cy="800298"/>
          </a:xfrm>
          <a:prstGeom prst="wedgeRoundRectCallout">
            <a:avLst>
              <a:gd name="adj1" fmla="val 2411"/>
              <a:gd name="adj2" fmla="val -42539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 sz="1400" b="1" dirty="0"/>
          </a:p>
          <a:p>
            <a:pPr algn="ctr"/>
            <a:r>
              <a:rPr lang="en-US" sz="1400" b="1" dirty="0"/>
              <a:t>Search results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592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8313057" cy="1927225"/>
          </a:xfrm>
        </p:spPr>
        <p:txBody>
          <a:bodyPr>
            <a:normAutofit/>
          </a:bodyPr>
          <a:lstStyle/>
          <a:p>
            <a:r>
              <a:rPr lang="en-US" sz="3200" dirty="0"/>
              <a:t>SUPERVISOR PORTAL</a:t>
            </a:r>
            <a:br>
              <a:rPr lang="en-US" sz="3200" dirty="0"/>
            </a:br>
            <a:r>
              <a:rPr lang="en-US" sz="2600" dirty="0"/>
              <a:t>Ghana Data Protection Registration System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930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8102" y="1161244"/>
            <a:ext cx="845182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500" b="1" dirty="0">
                <a:solidFill>
                  <a:schemeClr val="tx2"/>
                </a:solidFill>
              </a:rPr>
              <a:t>Sign in and Launch page</a:t>
            </a:r>
          </a:p>
          <a:p>
            <a:pPr marL="457200" indent="-457200">
              <a:buFont typeface="+mj-lt"/>
              <a:buAutoNum type="arabicPeriod"/>
            </a:pPr>
            <a:endParaRPr lang="en-US" sz="2500" b="1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b="1" dirty="0">
                <a:solidFill>
                  <a:schemeClr val="tx2"/>
                </a:solidFill>
              </a:rPr>
              <a:t>Entities </a:t>
            </a:r>
          </a:p>
          <a:p>
            <a:pPr marL="457200" indent="-457200">
              <a:buFont typeface="+mj-lt"/>
              <a:buAutoNum type="arabicPeriod"/>
            </a:pPr>
            <a:endParaRPr lang="en-US" sz="2500" b="1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b="1" dirty="0">
                <a:solidFill>
                  <a:schemeClr val="tx2"/>
                </a:solidFill>
              </a:rPr>
              <a:t>Transactions </a:t>
            </a:r>
          </a:p>
          <a:p>
            <a:pPr marL="457200" indent="-457200">
              <a:buFont typeface="+mj-lt"/>
              <a:buAutoNum type="arabicPeriod"/>
            </a:pPr>
            <a:endParaRPr lang="en-US" sz="2500" b="1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b="1" dirty="0">
                <a:solidFill>
                  <a:schemeClr val="tx2"/>
                </a:solidFill>
              </a:rPr>
              <a:t>Users </a:t>
            </a:r>
          </a:p>
          <a:p>
            <a:pPr marL="457200" indent="-457200">
              <a:buFont typeface="+mj-lt"/>
              <a:buAutoNum type="arabicPeriod"/>
            </a:pPr>
            <a:endParaRPr lang="en-US" sz="2500" b="1" dirty="0">
              <a:solidFill>
                <a:schemeClr val="tx2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500" b="1" dirty="0">
                <a:solidFill>
                  <a:schemeClr val="tx2"/>
                </a:solidFill>
              </a:rPr>
              <a:t>Reports</a:t>
            </a:r>
          </a:p>
          <a:p>
            <a:endParaRPr lang="en-US" sz="2500" b="1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746" y="-110387"/>
            <a:ext cx="893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FF00"/>
                </a:solidFill>
              </a:rPr>
              <a:t>CONTENTS </a:t>
            </a:r>
            <a:r>
              <a:rPr lang="mr-IN" sz="2800" b="1" dirty="0">
                <a:solidFill>
                  <a:srgbClr val="FFFF00"/>
                </a:solidFill>
              </a:rPr>
              <a:t>–</a:t>
            </a:r>
            <a:r>
              <a:rPr lang="en-US" sz="2800" b="1">
                <a:solidFill>
                  <a:srgbClr val="FFFF00"/>
                </a:solidFill>
              </a:rPr>
              <a:t> REGULATOR	</a:t>
            </a:r>
            <a:endParaRPr lang="en-US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651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8313057" cy="1927225"/>
          </a:xfrm>
        </p:spPr>
        <p:txBody>
          <a:bodyPr>
            <a:normAutofit/>
          </a:bodyPr>
          <a:lstStyle/>
          <a:p>
            <a:r>
              <a:rPr lang="en-US" sz="3200" dirty="0"/>
              <a:t>SUPERVISOR PORTAL</a:t>
            </a:r>
            <a:br>
              <a:rPr lang="en-US" sz="3200" dirty="0"/>
            </a:br>
            <a:r>
              <a:rPr lang="en-US" sz="2600" dirty="0"/>
              <a:t>Ghana Data Protection Registration System</a:t>
            </a:r>
            <a:r>
              <a:rPr lang="en-US" sz="32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85799" y="3440064"/>
            <a:ext cx="8313057" cy="7373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cap="none" dirty="0">
                <a:solidFill>
                  <a:schemeClr val="tx1"/>
                </a:solidFill>
                <a:latin typeface="Arial"/>
                <a:cs typeface="Arial"/>
              </a:rPr>
              <a:t>1. Sign in and Launch page</a:t>
            </a:r>
            <a:endParaRPr lang="en-US" sz="3200" b="1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4187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1920"/>
            <a:ext cx="9144000" cy="6469445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335644" y="2124527"/>
            <a:ext cx="2775856" cy="2398271"/>
          </a:xfrm>
          <a:prstGeom prst="wedgeRoundRectCallout">
            <a:avLst>
              <a:gd name="adj1" fmla="val 66452"/>
              <a:gd name="adj2" fmla="val -923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/>
              <a:buChar char="•"/>
            </a:pPr>
            <a:r>
              <a:rPr lang="en-US" sz="1500" dirty="0"/>
              <a:t>Go to </a:t>
            </a:r>
            <a:r>
              <a:rPr lang="en-US" sz="1500" dirty="0" err="1"/>
              <a:t>regsys.genexist.com</a:t>
            </a:r>
            <a:endParaRPr lang="en-US" sz="1500" dirty="0"/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Enter your email address that has Regulator access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Enter your password 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Click the SIGN IN button to continue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1. Sign in page </a:t>
            </a:r>
          </a:p>
        </p:txBody>
      </p:sp>
    </p:spTree>
    <p:extLst>
      <p:ext uri="{BB962C8B-B14F-4D97-AF65-F5344CB8AC3E}">
        <p14:creationId xmlns:p14="http://schemas.microsoft.com/office/powerpoint/2010/main" val="5463691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5D2D2-852A-B34D-A5F9-371A12C58CF6}" type="slidenum">
              <a:rPr lang="en-US" smtClean="0"/>
              <a:t>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85" y="444500"/>
            <a:ext cx="9144000" cy="6838198"/>
          </a:xfrm>
          <a:prstGeom prst="rect">
            <a:avLst/>
          </a:prstGeom>
        </p:spPr>
      </p:pic>
      <p:sp>
        <p:nvSpPr>
          <p:cNvPr id="5" name="Rounded Rectangular Callout 4"/>
          <p:cNvSpPr/>
          <p:nvPr/>
        </p:nvSpPr>
        <p:spPr>
          <a:xfrm>
            <a:off x="6079192" y="347472"/>
            <a:ext cx="2884660" cy="1439599"/>
          </a:xfrm>
          <a:prstGeom prst="wedgeRoundRectCallout">
            <a:avLst>
              <a:gd name="adj1" fmla="val -15812"/>
              <a:gd name="adj2" fmla="val 22741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00" b="1" dirty="0"/>
              <a:t>Launch page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When you enter the system as a regulator, you will land on the ‘</a:t>
            </a:r>
            <a:r>
              <a:rPr lang="en-US" sz="1500" b="1" dirty="0"/>
              <a:t>All Entities</a:t>
            </a:r>
            <a:r>
              <a:rPr lang="en-US" sz="1500" dirty="0"/>
              <a:t>’ page. </a:t>
            </a:r>
          </a:p>
          <a:p>
            <a:pPr marL="285750" indent="-285750">
              <a:buFont typeface="Arial"/>
              <a:buChar char="•"/>
            </a:pPr>
            <a:r>
              <a:rPr lang="en-US" sz="1500" dirty="0"/>
              <a:t>All records are listed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2485572"/>
            <a:ext cx="9135815" cy="47971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23179"/>
            <a:ext cx="9144000" cy="76806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1" y="3820002"/>
            <a:ext cx="9134929" cy="109102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55" y="4819776"/>
            <a:ext cx="9026959" cy="65025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746" y="-110387"/>
            <a:ext cx="893510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rgbClr val="FFFF00"/>
                </a:solidFill>
              </a:rPr>
              <a:t>1. Launch page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8185" y="1954351"/>
            <a:ext cx="8963852" cy="1062441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640424" y="444500"/>
            <a:ext cx="579334" cy="279593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16295" y="4887191"/>
            <a:ext cx="1346200" cy="4191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37743" y="4974523"/>
            <a:ext cx="869043" cy="355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06800" y="4874202"/>
            <a:ext cx="1699986" cy="3556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784154" y="5021033"/>
            <a:ext cx="6082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Pending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98975" y="4887192"/>
            <a:ext cx="809626" cy="4191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13943" y="4135661"/>
            <a:ext cx="1364343" cy="330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693552" y="4246819"/>
            <a:ext cx="283573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900" dirty="0" err="1">
                <a:solidFill>
                  <a:schemeClr val="tx1">
                    <a:lumMod val="90000"/>
                    <a:lumOff val="10000"/>
                  </a:schemeClr>
                </a:solidFill>
              </a:rPr>
              <a:t>dd</a:t>
            </a:r>
            <a:r>
              <a:rPr lang="en-US" sz="900" dirty="0">
                <a:solidFill>
                  <a:schemeClr val="tx1">
                    <a:lumMod val="90000"/>
                    <a:lumOff val="10000"/>
                  </a:schemeClr>
                </a:solidFill>
              </a:rPr>
              <a:t> lee                 -                                  2019-09-16</a:t>
            </a:r>
          </a:p>
        </p:txBody>
      </p:sp>
      <p:sp>
        <p:nvSpPr>
          <p:cNvPr id="25" name="Rounded Rectangle 24"/>
          <p:cNvSpPr/>
          <p:nvPr/>
        </p:nvSpPr>
        <p:spPr>
          <a:xfrm>
            <a:off x="3794911" y="2610758"/>
            <a:ext cx="880499" cy="2859270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ular Callout 25"/>
          <p:cNvSpPr/>
          <p:nvPr/>
        </p:nvSpPr>
        <p:spPr>
          <a:xfrm>
            <a:off x="2581729" y="5681070"/>
            <a:ext cx="5450114" cy="1102359"/>
          </a:xfrm>
          <a:prstGeom prst="wedgeRoundRectCallout">
            <a:avLst>
              <a:gd name="adj1" fmla="val -20212"/>
              <a:gd name="adj2" fmla="val -61009"/>
              <a:gd name="adj3" fmla="val 16667"/>
            </a:avLst>
          </a:prstGeom>
          <a:solidFill>
            <a:srgbClr val="E38937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>
                <a:solidFill>
                  <a:schemeClr val="tx1"/>
                </a:solidFill>
              </a:rPr>
              <a:t>STATUSES</a:t>
            </a:r>
            <a:r>
              <a:rPr lang="en-US" sz="1400" dirty="0">
                <a:solidFill>
                  <a:schemeClr val="tx1"/>
                </a:solidFill>
              </a:rPr>
              <a:t>:</a:t>
            </a:r>
          </a:p>
          <a:p>
            <a:pPr marL="180975" indent="-180975">
              <a:buFont typeface="Arial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Pending</a:t>
            </a:r>
            <a:r>
              <a:rPr lang="en-US" sz="1400" dirty="0">
                <a:solidFill>
                  <a:schemeClr val="tx1"/>
                </a:solidFill>
              </a:rPr>
              <a:t>:       Pending action by Regulator or Entity</a:t>
            </a:r>
          </a:p>
          <a:p>
            <a:pPr marL="180975" indent="-180975">
              <a:buFont typeface="Arial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Approved</a:t>
            </a:r>
            <a:r>
              <a:rPr lang="en-US" sz="1400" dirty="0">
                <a:solidFill>
                  <a:schemeClr val="tx1"/>
                </a:solidFill>
              </a:rPr>
              <a:t>:    Registration/Renewal has been approved</a:t>
            </a:r>
          </a:p>
          <a:p>
            <a:pPr marL="180975" indent="-180975">
              <a:buFont typeface="Arial"/>
              <a:buChar char="•"/>
            </a:pPr>
            <a:r>
              <a:rPr lang="en-US" sz="1400" b="1" dirty="0">
                <a:solidFill>
                  <a:schemeClr val="tx1"/>
                </a:solidFill>
              </a:rPr>
              <a:t>Suspended</a:t>
            </a:r>
            <a:r>
              <a:rPr lang="en-US" sz="1400" dirty="0">
                <a:solidFill>
                  <a:schemeClr val="tx1"/>
                </a:solidFill>
              </a:rPr>
              <a:t>: Entity’s registration/renewal has been suspended</a:t>
            </a:r>
          </a:p>
        </p:txBody>
      </p:sp>
    </p:spTree>
    <p:extLst>
      <p:ext uri="{BB962C8B-B14F-4D97-AF65-F5344CB8AC3E}">
        <p14:creationId xmlns:p14="http://schemas.microsoft.com/office/powerpoint/2010/main" val="34687263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588B88F0B0364C8C6FC8232834FD01" ma:contentTypeVersion="12" ma:contentTypeDescription="Create a new document." ma:contentTypeScope="" ma:versionID="722dcfd45cca019822d977a5ed2048ea">
  <xsd:schema xmlns:xsd="http://www.w3.org/2001/XMLSchema" xmlns:xs="http://www.w3.org/2001/XMLSchema" xmlns:p="http://schemas.microsoft.com/office/2006/metadata/properties" xmlns:ns2="6a4afd05-5628-441f-82df-0ed09142cd9b" xmlns:ns3="f28a2d8a-24af-4598-bc40-27ebb0d038c2" targetNamespace="http://schemas.microsoft.com/office/2006/metadata/properties" ma:root="true" ma:fieldsID="401fa38bb06f5da849c0283ecbeb1ae6" ns2:_="" ns3:_="">
    <xsd:import namespace="6a4afd05-5628-441f-82df-0ed09142cd9b"/>
    <xsd:import namespace="f28a2d8a-24af-4598-bc40-27ebb0d038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a4afd05-5628-441f-82df-0ed09142cd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612783f-9a80-4952-8b39-7ae37fd8ce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8a2d8a-24af-4598-bc40-27ebb0d038c2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716a1f6e-4807-4db1-8e88-62ce1c579630}" ma:internalName="TaxCatchAll" ma:showField="CatchAllData" ma:web="f28a2d8a-24af-4598-bc40-27ebb0d038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28a2d8a-24af-4598-bc40-27ebb0d038c2" xsi:nil="true"/>
    <lcf76f155ced4ddcb4097134ff3c332f xmlns="6a4afd05-5628-441f-82df-0ed09142cd9b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8A2CB3E-1CA5-4079-AEFD-F2D4794BD101}"/>
</file>

<file path=customXml/itemProps2.xml><?xml version="1.0" encoding="utf-8"?>
<ds:datastoreItem xmlns:ds="http://schemas.openxmlformats.org/officeDocument/2006/customXml" ds:itemID="{23DCC10B-6363-44BE-B3DF-1CE64E071F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CDFC89-AD5A-4B0C-B029-F05F6DD509E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14486</TotalTime>
  <Words>1282</Words>
  <Application>Microsoft Office PowerPoint</Application>
  <PresentationFormat>On-screen Show (4:3)</PresentationFormat>
  <Paragraphs>216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0" baseType="lpstr">
      <vt:lpstr>Arial</vt:lpstr>
      <vt:lpstr>Calibri</vt:lpstr>
      <vt:lpstr>Wingdings</vt:lpstr>
      <vt:lpstr>Clarity</vt:lpstr>
      <vt:lpstr>Landing Page  Ghana Data Protection Registration System </vt:lpstr>
      <vt:lpstr>PowerPoint Presentation</vt:lpstr>
      <vt:lpstr>PowerPoint Presentation</vt:lpstr>
      <vt:lpstr>PowerPoint Presentation</vt:lpstr>
      <vt:lpstr>SUPERVISOR PORTAL Ghana Data Protection Registration System </vt:lpstr>
      <vt:lpstr>PowerPoint Presentation</vt:lpstr>
      <vt:lpstr>SUPERVISOR PORTAL Ghana Data Protection Registration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SUPERVISOR PORTAL Ghana Data Protection Registration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SUPERVISOR PORTAL Ghana Data Protection Registration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SUPERVISOR PORTAL Ghana Data Protection Registration System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SUPERVISOR PORTAL Ghana Data Protection Registration System </vt:lpstr>
      <vt:lpstr>PowerPoint Presentation</vt:lpstr>
    </vt:vector>
  </TitlesOfParts>
  <Manager/>
  <Company>SI-IGS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DA</dc:creator>
  <cp:keywords>Ghana, Regulator Manual</cp:keywords>
  <dc:description/>
  <cp:lastModifiedBy>Sylvia Appiah</cp:lastModifiedBy>
  <cp:revision>941</cp:revision>
  <cp:lastPrinted>2019-06-18T04:14:45Z</cp:lastPrinted>
  <dcterms:created xsi:type="dcterms:W3CDTF">2018-08-06T08:57:58Z</dcterms:created>
  <dcterms:modified xsi:type="dcterms:W3CDTF">2020-01-14T16:44:18Z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0x010100AE588B88F0B0364C8C6FC8232834FD01</vt:lpwstr>
  </property>
  <property fmtid="{D5CDD505-2E9C-101B-9397-08002B2CF9AE}" pid="3" name="Order">
    <vt:r8>81900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MediaServiceImageTags">
    <vt:lpwstr/>
  </property>
</Properties>
</file>